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handoutMasterIdLst>
    <p:handoutMasterId r:id="rId27"/>
  </p:handoutMasterIdLst>
  <p:sldIdLst>
    <p:sldId id="256" r:id="rId2"/>
    <p:sldId id="258" r:id="rId3"/>
    <p:sldId id="257" r:id="rId4"/>
    <p:sldId id="259" r:id="rId5"/>
    <p:sldId id="277" r:id="rId6"/>
    <p:sldId id="262" r:id="rId7"/>
    <p:sldId id="261" r:id="rId8"/>
    <p:sldId id="266" r:id="rId9"/>
    <p:sldId id="265" r:id="rId10"/>
    <p:sldId id="267" r:id="rId11"/>
    <p:sldId id="268" r:id="rId12"/>
    <p:sldId id="263" r:id="rId13"/>
    <p:sldId id="269" r:id="rId14"/>
    <p:sldId id="273" r:id="rId15"/>
    <p:sldId id="264" r:id="rId16"/>
    <p:sldId id="270" r:id="rId17"/>
    <p:sldId id="275" r:id="rId18"/>
    <p:sldId id="274" r:id="rId19"/>
    <p:sldId id="278" r:id="rId20"/>
    <p:sldId id="271" r:id="rId21"/>
    <p:sldId id="272" r:id="rId22"/>
    <p:sldId id="276" r:id="rId23"/>
    <p:sldId id="283" r:id="rId24"/>
    <p:sldId id="282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49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580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45F771-C27D-4F4A-B868-E9790405D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DCAEF-B3F0-4F17-9A7E-14A34F74CE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49319-263B-4751-88EB-D4B2369B7748}" type="datetimeFigureOut">
              <a:rPr lang="ru-RU" smtClean="0"/>
              <a:t>16.02.2021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89740-DCA6-4A78-BAB1-2D9E326746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BEC6-6130-46E8-8048-0A429B90A3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B3C7B-DC0F-465E-B29C-F9A8851D7F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8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92494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16410"/>
      </p:ext>
    </p:extLst>
  </p:cSld>
  <p:clrMapOvr>
    <a:masterClrMapping/>
  </p:clrMapOvr>
  <p:transition spd="slow">
    <p:cover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1381"/>
      </p:ext>
    </p:extLst>
  </p:cSld>
  <p:clrMapOvr>
    <a:masterClrMapping/>
  </p:clrMapOvr>
  <p:transition spd="slow">
    <p:cover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64642"/>
      </p:ext>
    </p:extLst>
  </p:cSld>
  <p:clrMapOvr>
    <a:masterClrMapping/>
  </p:clrMapOvr>
  <p:transition spd="slow">
    <p:cover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51894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0543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4200"/>
          </a:xfrm>
        </p:spPr>
        <p:txBody>
          <a:bodyPr>
            <a:normAutofit/>
          </a:bodyPr>
          <a:lstStyle>
            <a:lvl1pPr marL="342900" indent="-342900">
              <a:buFont typeface="Wingdings 2" panose="05020102010507070707" pitchFamily="18" charset="2"/>
              <a:buChar char=""/>
              <a:defRPr sz="2800"/>
            </a:lvl1pPr>
            <a:lvl2pPr marL="742950" indent="-285750">
              <a:buFont typeface="Wingdings 2" panose="05020102010507070707" pitchFamily="18" charset="2"/>
              <a:buChar char=""/>
              <a:defRPr sz="2400"/>
            </a:lvl2pPr>
            <a:lvl3pPr marL="1143000" indent="-228600">
              <a:buFont typeface="Wingdings 2" panose="05020102010507070707" pitchFamily="18" charset="2"/>
              <a:buChar char=""/>
              <a:defRPr sz="2000"/>
            </a:lvl3pPr>
            <a:lvl4pPr marL="1600200" indent="-228600">
              <a:buFont typeface="Wingdings 2" panose="05020102010507070707" pitchFamily="18" charset="2"/>
              <a:buChar char=""/>
              <a:defRPr sz="1800"/>
            </a:lvl4pPr>
            <a:lvl5pPr marL="2057400" indent="-228600">
              <a:buFont typeface="Wingdings 2" panose="05020102010507070707" pitchFamily="18" charset="2"/>
              <a:buChar char="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86E46F0-1F13-4D51-83DC-EDF64C6B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383804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6669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9265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2534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29654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6078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3168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99352"/>
      </p:ext>
    </p:extLst>
  </p:cSld>
  <p:clrMapOvr>
    <a:masterClrMapping/>
  </p:clrMapOvr>
  <p:transition spd="slow">
    <p:cover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2/16/2021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71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ransition spd="slow">
    <p:cover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169-1194-4CE8-A77A-8F61766C9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ru-RU" dirty="0"/>
              <a:t>Проект «Копилка со счётчиком монет»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A245F-95E3-4F3A-B84F-B64F6DC05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11058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C300-D992-44A8-BD62-7E686526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EDEC-C2E4-47A8-812A-C5B15B2B2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Другие использованные компоненты:</a:t>
            </a:r>
          </a:p>
          <a:p>
            <a:r>
              <a:rPr lang="ru-RU" dirty="0"/>
              <a:t>Инфракрасный светодиод</a:t>
            </a:r>
          </a:p>
          <a:p>
            <a:r>
              <a:rPr lang="ru-RU" dirty="0"/>
              <a:t>Фотодиод</a:t>
            </a:r>
            <a:endParaRPr lang="en-US" dirty="0"/>
          </a:p>
          <a:p>
            <a:r>
              <a:rPr lang="ru-RU" dirty="0"/>
              <a:t>Литиевый аккумулятор 1Ач</a:t>
            </a:r>
          </a:p>
          <a:p>
            <a:r>
              <a:rPr lang="ru-RU" dirty="0"/>
              <a:t>Плата зарядки для аккумулятора</a:t>
            </a:r>
          </a:p>
          <a:p>
            <a:r>
              <a:rPr lang="ru-RU" dirty="0"/>
              <a:t>Переключатель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1764738941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944E-269D-4212-82F0-B887FCD42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Принцип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6375-A7B6-4E07-B563-B5CC2E5C3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Определение размера монеты основано на измерении количества закрываемого монетой света – чем она больше, тем больше света закроет при броске. Во время калибровки копилка записывает в память максимальные значения закрываемого света для каждой монеты. Теперь при броске очередной монеты устройство может сравнить количество света с полученными в ходе калибровки значениями и определить её номинал.</a:t>
            </a:r>
          </a:p>
        </p:txBody>
      </p:sp>
    </p:spTree>
    <p:extLst>
      <p:ext uri="{BB962C8B-B14F-4D97-AF65-F5344CB8AC3E}">
        <p14:creationId xmlns:p14="http://schemas.microsoft.com/office/powerpoint/2010/main" val="49664871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35B3-2FE2-4C01-9E9E-016AE64A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корпуса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B624B-1C89-46A6-8827-613BFAD57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668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CC6C-6D46-48C0-85D5-AD993921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Требования к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CD21-A680-48F3-8D93-BFA76D5F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Прочность</a:t>
            </a:r>
          </a:p>
          <a:p>
            <a:r>
              <a:rPr lang="ru-RU" dirty="0"/>
              <a:t>Простота сборки и установки компонентов</a:t>
            </a:r>
          </a:p>
          <a:p>
            <a:r>
              <a:rPr lang="ru-RU" dirty="0"/>
              <a:t>Приятный внешний вид</a:t>
            </a:r>
          </a:p>
          <a:p>
            <a:r>
              <a:rPr lang="ru-RU" dirty="0"/>
              <a:t>Удобство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85297417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2AC0-4CD4-43D8-BFC6-17024C3E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8F6510-B5EA-4E41-8ACB-518744592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287" y="2222500"/>
            <a:ext cx="5579713" cy="44831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Модель корпуса состоит из трёх основных частей: верхней, где находится вся электроника, нижней – хранилища для монет, и перегородки, предотвращающей попадание монет в часть с электроникой.</a:t>
            </a:r>
          </a:p>
          <a:p>
            <a:r>
              <a:rPr lang="ru-RU" dirty="0"/>
              <a:t>Я выбрал усечённый додекаэдр для корпуса своей копилки: у него есть большие плоские поверхности для размещения экрана и прорези для монет, а также его будет легко напечатать на 3д принтере.</a:t>
            </a:r>
          </a:p>
        </p:txBody>
      </p:sp>
      <p:pic>
        <p:nvPicPr>
          <p:cNvPr id="14" name="ANIM3_1">
            <a:hlinkClick r:id="" action="ppaction://media"/>
            <a:extLst>
              <a:ext uri="{FF2B5EF4-FFF2-40B4-BE49-F238E27FC236}">
                <a16:creationId xmlns:a16="http://schemas.microsoft.com/office/drawing/2014/main" id="{172AEFBD-B66F-4849-8DFE-B3775DA61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345" y="2118328"/>
            <a:ext cx="4396653" cy="4396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1453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9A16-FF5A-4E2A-973C-F734884B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3д печать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C69ED-23FE-4903-AC04-A13A585F7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1793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D0C1-EB78-48A2-BE86-C3C95A9C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Экспорт 3д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169D7-9995-4AB5-817B-651BC8302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Готовые модели частей корпуса нужно экспортировать в формат </a:t>
            </a:r>
            <a:r>
              <a:rPr lang="en-US" dirty="0" err="1"/>
              <a:t>stl</a:t>
            </a:r>
            <a:r>
              <a:rPr lang="ru-RU" dirty="0"/>
              <a:t>. Их конвертирует в код, который понимает 3д принтер – </a:t>
            </a:r>
            <a:r>
              <a:rPr lang="en-US" dirty="0" err="1"/>
              <a:t>Gcode</a:t>
            </a:r>
            <a:r>
              <a:rPr lang="ru-RU" dirty="0"/>
              <a:t>, специальная программа - </a:t>
            </a:r>
            <a:r>
              <a:rPr lang="ru-RU" dirty="0" err="1"/>
              <a:t>слайсер</a:t>
            </a:r>
            <a:r>
              <a:rPr lang="ru-RU" dirty="0"/>
              <a:t>. Теперь файлы </a:t>
            </a:r>
            <a:r>
              <a:rPr lang="en-US" dirty="0"/>
              <a:t>Gcode</a:t>
            </a:r>
            <a:r>
              <a:rPr lang="ru-RU" dirty="0"/>
              <a:t> и можно отправить на печать.</a:t>
            </a:r>
          </a:p>
        </p:txBody>
      </p:sp>
    </p:spTree>
    <p:extLst>
      <p:ext uri="{BB962C8B-B14F-4D97-AF65-F5344CB8AC3E}">
        <p14:creationId xmlns:p14="http://schemas.microsoft.com/office/powerpoint/2010/main" val="206435353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1630-00E4-4E86-B6DF-40C7CE8D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Использованный пластик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AFD5-0804-4F82-BFEB-52AE065D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Модели были напечатаны пластиком </a:t>
            </a:r>
            <a:r>
              <a:rPr lang="en-US" dirty="0"/>
              <a:t>PLA</a:t>
            </a:r>
            <a:r>
              <a:rPr lang="ru-RU" dirty="0"/>
              <a:t>. Он хорошо подходит для печати домашним 3д принтером: имеет небольшую усадку, хорошо липнет к печатающей поверхности, имеет хорошую </a:t>
            </a:r>
            <a:r>
              <a:rPr lang="ru-RU" dirty="0" err="1"/>
              <a:t>спекаемость</a:t>
            </a:r>
            <a:r>
              <a:rPr lang="ru-RU" dirty="0"/>
              <a:t> слоёв</a:t>
            </a:r>
          </a:p>
        </p:txBody>
      </p:sp>
    </p:spTree>
    <p:extLst>
      <p:ext uri="{BB962C8B-B14F-4D97-AF65-F5344CB8AC3E}">
        <p14:creationId xmlns:p14="http://schemas.microsoft.com/office/powerpoint/2010/main" val="183804664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F7FB-62B0-4188-99D5-7B5A0033C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Первая печать вышла неудачной: верхняя поверхность получилась неровной из-за неверной настройки количества верхних слоёв в </a:t>
            </a:r>
            <a:r>
              <a:rPr lang="ru-RU" dirty="0" err="1"/>
              <a:t>слайсере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EA13AA-6B9D-4C13-8383-C3CE4E4B3B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012" y="2079338"/>
            <a:ext cx="4585276" cy="4585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0838897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53D55-F5E8-419A-8AE9-4F59D9193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2872" y="2280370"/>
            <a:ext cx="4242521" cy="4242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5E4DE9-750C-4521-A3B0-87C050020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4184650"/>
          </a:xfrm>
        </p:spPr>
        <p:txBody>
          <a:bodyPr/>
          <a:lstStyle/>
          <a:p>
            <a:r>
              <a:rPr lang="ru-RU" dirty="0"/>
              <a:t>Вторая печать прошла без проблем и готовый корпус теперь можно собирать и заполнять электроникой</a:t>
            </a:r>
          </a:p>
        </p:txBody>
      </p:sp>
    </p:spTree>
    <p:extLst>
      <p:ext uri="{BB962C8B-B14F-4D97-AF65-F5344CB8AC3E}">
        <p14:creationId xmlns:p14="http://schemas.microsoft.com/office/powerpoint/2010/main" val="220044780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41A0-978D-4E04-8C49-F59DE7AC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286A9-1671-4BD2-A417-832EEA699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64964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C2D6-2AE8-4B28-AE2D-266345BAD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Написание программы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A967D-8231-4A6A-BDB3-225A74CEFA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2194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8668-EACE-4456-820D-B28AF4F9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Требования к программе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2B65-A69D-4798-BA25-26BC9124C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Высокая скорость выполнения</a:t>
            </a:r>
          </a:p>
          <a:p>
            <a:r>
              <a:rPr lang="ru-RU" dirty="0"/>
              <a:t>Удобство использования</a:t>
            </a:r>
          </a:p>
          <a:p>
            <a:r>
              <a:rPr lang="ru-RU" dirty="0"/>
              <a:t>Высокая точность распознавания монет</a:t>
            </a:r>
            <a:endParaRPr lang="en-US" dirty="0"/>
          </a:p>
          <a:p>
            <a:r>
              <a:rPr lang="ru-RU" dirty="0"/>
              <a:t>Режим энергосбережения</a:t>
            </a:r>
          </a:p>
        </p:txBody>
      </p:sp>
    </p:spTree>
    <p:extLst>
      <p:ext uri="{BB962C8B-B14F-4D97-AF65-F5344CB8AC3E}">
        <p14:creationId xmlns:p14="http://schemas.microsoft.com/office/powerpoint/2010/main" val="238501216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3193-53D7-47EC-8036-69720A26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Функции программы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EC63-FC9C-45FA-8597-51A932C5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Калибровка</a:t>
            </a:r>
          </a:p>
          <a:p>
            <a:r>
              <a:rPr lang="ru-RU" dirty="0"/>
              <a:t>Настройка количества распознаваемых монет</a:t>
            </a:r>
          </a:p>
          <a:p>
            <a:r>
              <a:rPr lang="ru-RU" dirty="0"/>
              <a:t>Настройка цели и отображение оставшейся до неё суммы</a:t>
            </a:r>
          </a:p>
          <a:p>
            <a:r>
              <a:rPr lang="ru-RU" dirty="0"/>
              <a:t>Распознавание монет с высокой точностью</a:t>
            </a:r>
          </a:p>
          <a:p>
            <a:r>
              <a:rPr lang="ru-RU" dirty="0"/>
              <a:t>Режим энергосбережения: отключение экрана через настраиваемый промежуток времени и выключение периферии платы</a:t>
            </a:r>
          </a:p>
        </p:txBody>
      </p:sp>
    </p:spTree>
    <p:extLst>
      <p:ext uri="{BB962C8B-B14F-4D97-AF65-F5344CB8AC3E}">
        <p14:creationId xmlns:p14="http://schemas.microsoft.com/office/powerpoint/2010/main" val="2794774217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CA04-75BC-471C-9CAF-6B6B8C91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Экономическое обоснование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547911-125E-4701-994B-5F1A9D606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812018"/>
              </p:ext>
            </p:extLst>
          </p:nvPr>
        </p:nvGraphicFramePr>
        <p:xfrm>
          <a:off x="258618" y="2222500"/>
          <a:ext cx="11684001" cy="44500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703782">
                  <a:extLst>
                    <a:ext uri="{9D8B030D-6E8A-4147-A177-3AD203B41FA5}">
                      <a16:colId xmlns:a16="http://schemas.microsoft.com/office/drawing/2014/main" val="411169892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2224895913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1156075603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88359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Материалы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Стоимость за 1 ед.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Количество ед.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Стоимость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88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Пластик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1,76 </a:t>
                      </a:r>
                      <a:r>
                        <a:rPr lang="ru-RU" dirty="0"/>
                        <a:t>руб.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78 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138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5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Электроэнергия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4,14 руб./кВт/ч</a:t>
                      </a:r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2,7 кВт/ч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067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Arduino NANO</a:t>
                      </a:r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125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125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2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OLED </a:t>
                      </a:r>
                      <a:r>
                        <a:rPr lang="ru-RU" dirty="0"/>
                        <a:t>дисплей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89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89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9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Сенсорная кнопка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83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Инфракрасный светодиод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40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Фотодиод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591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Переключатель питания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9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Литиевый аккумулятор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350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350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3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Плата зарядки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32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32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94512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Итог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776 </a:t>
                      </a:r>
                      <a:r>
                        <a:rPr lang="ru-RU" dirty="0"/>
                        <a:t>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55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30992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090E-0629-404D-9C91-363F25A9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DB7BD-C3BA-4E38-B00D-07DE260E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5558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A6B1-F89B-498C-85CC-8EB7C94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1A32-EB5E-4BA4-8856-650986EA8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222287"/>
            <a:ext cx="5791200" cy="4417083"/>
          </a:xfrm>
        </p:spPr>
        <p:txBody>
          <a:bodyPr>
            <a:normAutofit/>
          </a:bodyPr>
          <a:lstStyle/>
          <a:p>
            <a:r>
              <a:rPr lang="ru-RU" sz="2400" dirty="0"/>
              <a:t>Проект совместил в себе несколько современных технологий: 3д моделирование, 3д печать, программирование. </a:t>
            </a:r>
            <a:endParaRPr lang="en-US" sz="2400" dirty="0"/>
          </a:p>
          <a:p>
            <a:r>
              <a:rPr lang="ru-RU" sz="2400" dirty="0"/>
              <a:t>Во время создания проекта я освоил программирование платы </a:t>
            </a:r>
            <a:r>
              <a:rPr lang="en-US" sz="2400" dirty="0"/>
              <a:t>Arduino</a:t>
            </a:r>
            <a:r>
              <a:rPr lang="ru-RU" sz="2400" dirty="0"/>
              <a:t>, познакомился с методами работы с дисплеем, сенсорной кнопкой, узнал об особенностях моделирования под 3д печать.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29356-C916-4F73-A6C4-5C65C9A785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4440" y="2096655"/>
            <a:ext cx="4542715" cy="4542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949211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32E-68C7-4AB1-BB96-1C0B10F4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Зарождение идеи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16014-F674-402B-9A8A-E620B3D1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Идея создания копилки, способной считать сумму монет внутри неё пришла ко мне в голову, когда я в очередной раз опустошал копилку и подсчитывал монеты, хранящиеся в ней, чтобы проверить, накопилась ли нужная сумма.</a:t>
            </a:r>
          </a:p>
          <a:p>
            <a:r>
              <a:rPr lang="ru-RU" dirty="0"/>
              <a:t>В банковских учреждениях часто используют устройства для подсчёта купюр, тогда почему бы не создать что-то подобное для монет?</a:t>
            </a:r>
          </a:p>
        </p:txBody>
      </p:sp>
    </p:spTree>
    <p:extLst>
      <p:ext uri="{BB962C8B-B14F-4D97-AF65-F5344CB8AC3E}">
        <p14:creationId xmlns:p14="http://schemas.microsoft.com/office/powerpoint/2010/main" val="412557833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2BD0-D763-45A0-BAE7-4541D34F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рынка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E3B881-A2F1-4304-8B5F-91E4F4B5B6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85649" y="2041236"/>
            <a:ext cx="4896349" cy="464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955AE-9F8C-432A-BEC3-ECBA269D9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451" y="2222500"/>
            <a:ext cx="5194583" cy="4188311"/>
          </a:xfrm>
        </p:spPr>
        <p:txBody>
          <a:bodyPr/>
          <a:lstStyle/>
          <a:p>
            <a:r>
              <a:rPr lang="ru-RU" sz="2400" dirty="0"/>
              <a:t>На просторах сети интернет я нашёл единственное подобное устройство ценой в 1500 рублей.</a:t>
            </a:r>
            <a:endParaRPr lang="en-US" sz="2400" dirty="0"/>
          </a:p>
          <a:p>
            <a:r>
              <a:rPr lang="ru-RU" sz="2400" dirty="0"/>
              <a:t>Этот проект будет направлен на создание копилки, себестоимость которой будет меньше, чем у доступной в продаже альтернативы.</a:t>
            </a:r>
          </a:p>
        </p:txBody>
      </p:sp>
    </p:spTree>
    <p:extLst>
      <p:ext uri="{BB962C8B-B14F-4D97-AF65-F5344CB8AC3E}">
        <p14:creationId xmlns:p14="http://schemas.microsoft.com/office/powerpoint/2010/main" val="33652746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3303-933E-4099-82F7-CDF64AF5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3812-9C7E-489A-8E3C-002C9574F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Целью данного проекта будет создание устройства, способного определять номинал брошенной в него монеты и находить общую сумму монет, в нём находящихся. </a:t>
            </a:r>
          </a:p>
        </p:txBody>
      </p:sp>
    </p:spTree>
    <p:extLst>
      <p:ext uri="{BB962C8B-B14F-4D97-AF65-F5344CB8AC3E}">
        <p14:creationId xmlns:p14="http://schemas.microsoft.com/office/powerpoint/2010/main" val="33238868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086A-48F8-4847-B1A0-2E4D9952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Задачи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F30A-3A5C-4988-BCF6-13B0C2BF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dirty="0"/>
              <a:t>Подготовить материалы и собрать радиосхему устройства</a:t>
            </a:r>
          </a:p>
          <a:p>
            <a:pPr lvl="0"/>
            <a:r>
              <a:rPr lang="ru-RU" dirty="0"/>
              <a:t>Разработать и смоделировать корпус устройства</a:t>
            </a:r>
          </a:p>
          <a:p>
            <a:pPr lvl="0"/>
            <a:r>
              <a:rPr lang="ru-RU" dirty="0"/>
              <a:t>Распечатать корпус на 3д принтере и собрать его</a:t>
            </a:r>
          </a:p>
          <a:p>
            <a:pPr lvl="0"/>
            <a:r>
              <a:rPr lang="ru-RU" dirty="0"/>
              <a:t>Написать программу для работы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132680872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FE19-573E-40BA-AB42-1580BC2F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244436"/>
            <a:ext cx="10561418" cy="2175760"/>
          </a:xfrm>
        </p:spPr>
        <p:txBody>
          <a:bodyPr/>
          <a:lstStyle/>
          <a:p>
            <a:r>
              <a:rPr lang="ru-RU" dirty="0"/>
              <a:t>Подготовка материалов и сборка радиосхемы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E67C-0DBA-4B0D-9397-19AD9CAEB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96882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2683-D739-4579-AE2F-FC0E2FE6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Требования к компонентам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873F-41AC-4505-A672-7ECC915F2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Дешевизна</a:t>
            </a:r>
          </a:p>
          <a:p>
            <a:r>
              <a:rPr lang="ru-RU" dirty="0"/>
              <a:t>Энергоэффективность</a:t>
            </a:r>
          </a:p>
          <a:p>
            <a:r>
              <a:rPr lang="ru-RU" dirty="0"/>
              <a:t>Компактность</a:t>
            </a:r>
          </a:p>
          <a:p>
            <a:r>
              <a:rPr lang="ru-RU" dirty="0"/>
              <a:t>Простота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337561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CE74-B722-4658-B187-3212ECA7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D92E2-82D1-475C-B633-81BC931E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Arduino NANO</a:t>
            </a:r>
          </a:p>
          <a:p>
            <a:pPr lvl="1"/>
            <a:r>
              <a:rPr lang="ru-RU" dirty="0"/>
              <a:t>Компактная, недорогая, производительная и энергоэффективная плата</a:t>
            </a:r>
          </a:p>
          <a:p>
            <a:r>
              <a:rPr lang="ru-RU" dirty="0"/>
              <a:t>Монохромный </a:t>
            </a:r>
            <a:r>
              <a:rPr lang="en-US" dirty="0"/>
              <a:t>OLED </a:t>
            </a:r>
            <a:r>
              <a:rPr lang="ru-RU" dirty="0"/>
              <a:t>дисплей 0</a:t>
            </a:r>
            <a:r>
              <a:rPr lang="en-US" dirty="0"/>
              <a:t>,96”</a:t>
            </a:r>
            <a:r>
              <a:rPr lang="ru-RU" dirty="0"/>
              <a:t> </a:t>
            </a:r>
          </a:p>
          <a:p>
            <a:pPr lvl="1"/>
            <a:r>
              <a:rPr lang="ru-RU" dirty="0"/>
              <a:t>Энергоэффективный, контрастный, лёгкий в обращении</a:t>
            </a:r>
          </a:p>
          <a:p>
            <a:r>
              <a:rPr lang="ru-RU" dirty="0"/>
              <a:t>Сенсорный выключатель на чипе </a:t>
            </a:r>
            <a:r>
              <a:rPr lang="en-US" dirty="0"/>
              <a:t>TTP223</a:t>
            </a:r>
            <a:endParaRPr lang="ru-RU" dirty="0"/>
          </a:p>
          <a:p>
            <a:pPr lvl="1"/>
            <a:r>
              <a:rPr lang="ru-RU" dirty="0"/>
              <a:t>Простая в использовании, надёжная и точная</a:t>
            </a:r>
          </a:p>
        </p:txBody>
      </p:sp>
    </p:spTree>
    <p:extLst>
      <p:ext uri="{BB962C8B-B14F-4D97-AF65-F5344CB8AC3E}">
        <p14:creationId xmlns:p14="http://schemas.microsoft.com/office/powerpoint/2010/main" val="696540758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5455</TotalTime>
  <Words>684</Words>
  <Application>Microsoft Office PowerPoint</Application>
  <PresentationFormat>Widescreen</PresentationFormat>
  <Paragraphs>118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Century Gothic</vt:lpstr>
      <vt:lpstr>Wingdings 2</vt:lpstr>
      <vt:lpstr>Quotable</vt:lpstr>
      <vt:lpstr>Проект «Копилка со счётчиком монет»</vt:lpstr>
      <vt:lpstr>Введение</vt:lpstr>
      <vt:lpstr>Зарождение идеи</vt:lpstr>
      <vt:lpstr>Анализ рынка</vt:lpstr>
      <vt:lpstr>Цель проекта</vt:lpstr>
      <vt:lpstr>Задачи проекта</vt:lpstr>
      <vt:lpstr>Подготовка материалов и сборка радиосхемы</vt:lpstr>
      <vt:lpstr>Требования к компонентам</vt:lpstr>
      <vt:lpstr>Подбор компонентов</vt:lpstr>
      <vt:lpstr>Подбор компонентов</vt:lpstr>
      <vt:lpstr>Принцип работы</vt:lpstr>
      <vt:lpstr>Моделирование корпуса</vt:lpstr>
      <vt:lpstr>Требования к модели</vt:lpstr>
      <vt:lpstr>Модель</vt:lpstr>
      <vt:lpstr>3д печать</vt:lpstr>
      <vt:lpstr>Экспорт 3д модели</vt:lpstr>
      <vt:lpstr>Использованный пластик</vt:lpstr>
      <vt:lpstr>Печать частей корпуса</vt:lpstr>
      <vt:lpstr>Печать частей корпуса</vt:lpstr>
      <vt:lpstr>Написание программы</vt:lpstr>
      <vt:lpstr>Требования к программе</vt:lpstr>
      <vt:lpstr>Функции программы</vt:lpstr>
      <vt:lpstr>Экономическое обоснование</vt:lpstr>
      <vt:lpstr>Заключение</vt:lpstr>
      <vt:lpstr>Итоги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Родион Радченко</dc:creator>
  <cp:lastModifiedBy>Родион Радченко</cp:lastModifiedBy>
  <cp:revision>46</cp:revision>
  <dcterms:created xsi:type="dcterms:W3CDTF">2021-02-09T16:03:38Z</dcterms:created>
  <dcterms:modified xsi:type="dcterms:W3CDTF">2021-02-16T20:04:44Z</dcterms:modified>
</cp:coreProperties>
</file>